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7"/>
  </p:notesMasterIdLst>
  <p:handoutMasterIdLst>
    <p:handoutMasterId r:id="rId228"/>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3" r:id="rId88"/>
    <p:sldId id="1004" r:id="rId89"/>
    <p:sldId id="1146" r:id="rId90"/>
    <p:sldId id="1147" r:id="rId91"/>
    <p:sldId id="1247" r:id="rId92"/>
    <p:sldId id="680" r:id="rId93"/>
    <p:sldId id="734" r:id="rId94"/>
    <p:sldId id="1142" r:id="rId95"/>
    <p:sldId id="682" r:id="rId96"/>
    <p:sldId id="737" r:id="rId97"/>
    <p:sldId id="735" r:id="rId98"/>
    <p:sldId id="762" r:id="rId99"/>
    <p:sldId id="862" r:id="rId100"/>
    <p:sldId id="683" r:id="rId101"/>
    <p:sldId id="806" r:id="rId102"/>
    <p:sldId id="684" r:id="rId103"/>
    <p:sldId id="685" r:id="rId104"/>
    <p:sldId id="686" r:id="rId105"/>
    <p:sldId id="687" r:id="rId106"/>
    <p:sldId id="688" r:id="rId107"/>
    <p:sldId id="1169" r:id="rId108"/>
    <p:sldId id="1192" r:id="rId109"/>
    <p:sldId id="700" r:id="rId110"/>
    <p:sldId id="701" r:id="rId111"/>
    <p:sldId id="702" r:id="rId112"/>
    <p:sldId id="703" r:id="rId113"/>
    <p:sldId id="704" r:id="rId114"/>
    <p:sldId id="705" r:id="rId115"/>
    <p:sldId id="706" r:id="rId116"/>
    <p:sldId id="843" r:id="rId117"/>
    <p:sldId id="1236" r:id="rId118"/>
    <p:sldId id="1237" r:id="rId119"/>
    <p:sldId id="763" r:id="rId120"/>
    <p:sldId id="1232" r:id="rId121"/>
    <p:sldId id="373" r:id="rId122"/>
    <p:sldId id="1027" r:id="rId123"/>
    <p:sldId id="809" r:id="rId124"/>
    <p:sldId id="811" r:id="rId125"/>
    <p:sldId id="810" r:id="rId126"/>
    <p:sldId id="1157" r:id="rId127"/>
    <p:sldId id="1028" r:id="rId128"/>
    <p:sldId id="1193" r:id="rId129"/>
    <p:sldId id="1194" r:id="rId130"/>
    <p:sldId id="1045" r:id="rId131"/>
    <p:sldId id="1029" r:id="rId132"/>
    <p:sldId id="1155" r:id="rId133"/>
    <p:sldId id="1080" r:id="rId134"/>
    <p:sldId id="1101" r:id="rId135"/>
    <p:sldId id="864" r:id="rId136"/>
    <p:sldId id="1143" r:id="rId137"/>
    <p:sldId id="1156" r:id="rId138"/>
    <p:sldId id="814" r:id="rId139"/>
    <p:sldId id="1238" r:id="rId140"/>
    <p:sldId id="1063" r:id="rId141"/>
    <p:sldId id="820" r:id="rId142"/>
    <p:sldId id="1048" r:id="rId143"/>
    <p:sldId id="1148" r:id="rId144"/>
    <p:sldId id="1149" r:id="rId145"/>
    <p:sldId id="1150" r:id="rId146"/>
    <p:sldId id="1151" r:id="rId147"/>
    <p:sldId id="1153" r:id="rId148"/>
    <p:sldId id="1154" r:id="rId149"/>
    <p:sldId id="990" r:id="rId150"/>
    <p:sldId id="831" r:id="rId151"/>
    <p:sldId id="1231" r:id="rId152"/>
    <p:sldId id="881" r:id="rId153"/>
    <p:sldId id="812" r:id="rId154"/>
    <p:sldId id="1105" r:id="rId155"/>
    <p:sldId id="882" r:id="rId156"/>
    <p:sldId id="1111" r:id="rId157"/>
    <p:sldId id="897" r:id="rId158"/>
    <p:sldId id="1160" r:id="rId159"/>
    <p:sldId id="1159" r:id="rId160"/>
    <p:sldId id="1104" r:id="rId161"/>
    <p:sldId id="1255" r:id="rId162"/>
    <p:sldId id="886" r:id="rId163"/>
    <p:sldId id="600" r:id="rId164"/>
    <p:sldId id="601" r:id="rId165"/>
    <p:sldId id="602" r:id="rId166"/>
    <p:sldId id="603" r:id="rId167"/>
    <p:sldId id="607" r:id="rId168"/>
    <p:sldId id="610" r:id="rId169"/>
    <p:sldId id="614" r:id="rId170"/>
    <p:sldId id="616" r:id="rId171"/>
    <p:sldId id="617" r:id="rId172"/>
    <p:sldId id="770" r:id="rId173"/>
    <p:sldId id="1166" r:id="rId174"/>
    <p:sldId id="1162" r:id="rId175"/>
    <p:sldId id="1249" r:id="rId176"/>
    <p:sldId id="1250" r:id="rId177"/>
    <p:sldId id="1170" r:id="rId178"/>
    <p:sldId id="1171" r:id="rId179"/>
    <p:sldId id="1173" r:id="rId180"/>
    <p:sldId id="1174" r:id="rId181"/>
    <p:sldId id="1175" r:id="rId182"/>
    <p:sldId id="1163" r:id="rId183"/>
    <p:sldId id="1251" r:id="rId184"/>
    <p:sldId id="1164" r:id="rId185"/>
    <p:sldId id="1165" r:id="rId186"/>
    <p:sldId id="898" r:id="rId187"/>
    <p:sldId id="1161" r:id="rId188"/>
    <p:sldId id="1086" r:id="rId189"/>
    <p:sldId id="902" r:id="rId190"/>
    <p:sldId id="1107" r:id="rId191"/>
    <p:sldId id="1089" r:id="rId192"/>
    <p:sldId id="1106" r:id="rId193"/>
    <p:sldId id="1102" r:id="rId194"/>
    <p:sldId id="906" r:id="rId195"/>
    <p:sldId id="903" r:id="rId196"/>
    <p:sldId id="1224" r:id="rId197"/>
    <p:sldId id="452" r:id="rId198"/>
    <p:sldId id="1200" r:id="rId199"/>
    <p:sldId id="1201" r:id="rId200"/>
    <p:sldId id="1239" r:id="rId201"/>
    <p:sldId id="1112" r:id="rId202"/>
    <p:sldId id="1115" r:id="rId203"/>
    <p:sldId id="1234" r:id="rId204"/>
    <p:sldId id="1233" r:id="rId205"/>
    <p:sldId id="1241" r:id="rId206"/>
    <p:sldId id="1228" r:id="rId207"/>
    <p:sldId id="1229" r:id="rId208"/>
    <p:sldId id="1195" r:id="rId209"/>
    <p:sldId id="451" r:id="rId210"/>
    <p:sldId id="1243" r:id="rId211"/>
    <p:sldId id="1210" r:id="rId212"/>
    <p:sldId id="1211" r:id="rId213"/>
    <p:sldId id="1212" r:id="rId214"/>
    <p:sldId id="1213" r:id="rId215"/>
    <p:sldId id="1214" r:id="rId216"/>
    <p:sldId id="1215" r:id="rId217"/>
    <p:sldId id="1216" r:id="rId218"/>
    <p:sldId id="1217" r:id="rId219"/>
    <p:sldId id="1218" r:id="rId220"/>
    <p:sldId id="1219" r:id="rId221"/>
    <p:sldId id="1220" r:id="rId222"/>
    <p:sldId id="1221" r:id="rId223"/>
    <p:sldId id="1230" r:id="rId224"/>
    <p:sldId id="1222" r:id="rId225"/>
    <p:sldId id="1244" r:id="rId226"/>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65" d="100"/>
          <a:sy n="65" d="100"/>
        </p:scale>
        <p:origin x="666" y="60"/>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81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slide" Target="slides/slide1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a:latin typeface="Times New Roman" charset="0"/>
            </a:endParaRPr>
          </a:p>
          <a:p>
            <a:r>
              <a:rPr lang="en-US">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a:latin typeface="Times New Roman" charset="0"/>
            </a:endParaRPr>
          </a:p>
          <a:p>
            <a:r>
              <a:rPr lang="en-US">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128</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157</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186</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188</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189</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190</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192</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194</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195</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201</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211</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222</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5.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5.wm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gif"/></Relationships>
</file>

<file path=ppt/slides/_rels/slide196.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5.gif"/><Relationship Id="rId4" Type="http://schemas.openxmlformats.org/officeDocument/2006/relationships/image" Target="../media/image8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5.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6.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6.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6.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Possible Changes</a:t>
            </a:r>
          </a:p>
        </p:txBody>
      </p:sp>
      <p:sp>
        <p:nvSpPr>
          <p:cNvPr id="133" name="Content Placeholder 132"/>
          <p:cNvSpPr>
            <a:spLocks noGrp="1"/>
          </p:cNvSpPr>
          <p:nvPr>
            <p:ph idx="1"/>
          </p:nvPr>
        </p:nvSpPr>
        <p:spPr/>
        <p:txBody>
          <a:bodyPr/>
          <a:lstStyle/>
          <a:p>
            <a:r>
              <a:rPr lang="en-US" dirty="0"/>
              <a:t>… we make changes:</a:t>
            </a:r>
          </a:p>
          <a:p>
            <a:pPr lvl="1"/>
            <a:r>
              <a:rPr lang="en-US" dirty="0"/>
              <a:t>Add a valve in the middle of a pipe</a:t>
            </a:r>
          </a:p>
          <a:p>
            <a:pPr lvl="1"/>
            <a:r>
              <a:rPr lang="en-US" dirty="0"/>
              <a:t>Change target of product</a:t>
            </a:r>
          </a:p>
          <a:p>
            <a:pPr lvl="1"/>
            <a:r>
              <a:rPr lang="en-US" dirty="0"/>
              <a:t>Add a new tank</a:t>
            </a:r>
          </a:p>
          <a:p>
            <a:pPr lvl="1"/>
            <a:r>
              <a:rPr lang="en-US" dirty="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a:t>Look for the invariants:</a:t>
            </a:r>
          </a:p>
          <a:p>
            <a:pPr lvl="1">
              <a:buSzPct val="125000"/>
              <a:buFont typeface="Wingdings" charset="2"/>
              <a:buChar char="§"/>
            </a:pPr>
            <a:r>
              <a:rPr lang="en-US"/>
              <a:t>The facts of valve, pumps, </a:t>
            </a:r>
            <a:br>
              <a:rPr lang="en-US"/>
            </a:br>
            <a:r>
              <a:rPr lang="en-US"/>
              <a:t>tanks etc.</a:t>
            </a:r>
          </a:p>
          <a:p>
            <a:pPr lvl="1">
              <a:buSzPct val="125000"/>
              <a:buFont typeface="Wingdings" charset="2"/>
              <a:buChar char="§"/>
            </a:pPr>
            <a:r>
              <a:rPr lang="en-US"/>
              <a:t>A closed pipe will always</a:t>
            </a:r>
            <a:br>
              <a:rPr lang="en-US"/>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 between </a:t>
            </a:r>
            <a:br>
              <a:rPr lang="en-US"/>
            </a:br>
            <a:r>
              <a:rPr lang="en-US"/>
              <a:t>two pipes, they behave </a:t>
            </a:r>
            <a:br>
              <a:rPr lang="en-US"/>
            </a:br>
            <a:r>
              <a:rPr lang="en-US"/>
              <a:t>like 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103</a:t>
            </a:fld>
            <a:endParaRPr lang="en-US"/>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a:latin typeface="Arial Unicode MS" charset="0"/>
              </a:rPr>
              <a:t>Each 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D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	   J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Resilient to Change?</a:t>
            </a:r>
          </a:p>
        </p:txBody>
      </p:sp>
      <p:sp>
        <p:nvSpPr>
          <p:cNvPr id="89091" name="Rectangle 3"/>
          <p:cNvSpPr>
            <a:spLocks noGrp="1" noChangeArrowheads="1"/>
          </p:cNvSpPr>
          <p:nvPr>
            <p:ph type="body" idx="1"/>
          </p:nvPr>
        </p:nvSpPr>
        <p:spPr/>
        <p:txBody>
          <a:bodyPr/>
          <a:lstStyle/>
          <a:p>
            <a:pPr lvl="1"/>
            <a:r>
              <a:rPr lang="en-US" dirty="0"/>
              <a:t>In the world, the addition of new valve #23 is small.</a:t>
            </a:r>
          </a:p>
          <a:p>
            <a:pPr lvl="1"/>
            <a:r>
              <a:rPr lang="en-US" dirty="0"/>
              <a:t>In the old abstraction, the resulting change is huge.</a:t>
            </a:r>
          </a:p>
          <a:p>
            <a:pPr lvl="1"/>
            <a:r>
              <a:rPr lang="en-US" dirty="0"/>
              <a:t>In the new abstraction, only the data changes. </a:t>
            </a:r>
            <a:br>
              <a:rPr lang="en-US" dirty="0"/>
            </a:br>
            <a:endParaRPr lang="en-US" dirty="0"/>
          </a:p>
          <a:p>
            <a:r>
              <a:rPr lang="en-US" dirty="0"/>
              <a:t>	Pipe	Pipe	Valve</a:t>
            </a:r>
          </a:p>
          <a:p>
            <a:r>
              <a:rPr lang="en-US" dirty="0"/>
              <a:t>	A	D1	5</a:t>
            </a:r>
          </a:p>
          <a:p>
            <a:r>
              <a:rPr lang="en-US" dirty="0"/>
              <a:t>	D1	D2	23</a:t>
            </a:r>
          </a:p>
          <a:p>
            <a:r>
              <a:rPr lang="en-US" dirty="0"/>
              <a:t>	D2	J	10</a:t>
            </a:r>
          </a:p>
          <a:p>
            <a:r>
              <a:rPr lang="en-US" dirty="0"/>
              <a:t>	J	K	15</a:t>
            </a:r>
          </a:p>
          <a:p>
            <a:endParaRPr lang="en-US" dirty="0"/>
          </a:p>
          <a:p>
            <a:endParaRPr lang="en-US" dirty="0"/>
          </a:p>
          <a:p>
            <a:pPr lvl="1"/>
            <a:r>
              <a:rPr lang="en-US" dirty="0"/>
              <a:t>The change in the logic is none, absolutely none.</a:t>
            </a:r>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42"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		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a:latin typeface="Ericsson Capital TT" charset="0"/>
              </a:rPr>
              <a:t>Remember!</a:t>
            </a:r>
            <a:endParaRPr lang="en-GB" dirty="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a:t>Beware of </a:t>
            </a:r>
            <a:r>
              <a:rPr lang="en-GB" dirty="0"/>
              <a:t> “-</a:t>
            </a:r>
            <a:r>
              <a:rPr lang="en-GB" dirty="0" err="1"/>
              <a:t>er</a:t>
            </a:r>
            <a:r>
              <a:rPr lang="en-GB" dirty="0"/>
              <a:t>” classes     (e.g. Handler, Manager…)</a:t>
            </a:r>
          </a:p>
          <a:p>
            <a:pPr lvl="1">
              <a:defRPr/>
            </a:pPr>
            <a:r>
              <a:rPr lang="en-GB" dirty="0"/>
              <a:t>A good class model is simple and easily understandable even to the subject matter newbie</a:t>
            </a:r>
          </a:p>
          <a:p>
            <a:pPr lvl="1">
              <a:defRPr/>
            </a:pPr>
            <a:r>
              <a:rPr lang="en-GB" dirty="0"/>
              <a:t>A more elaborate class diagram usually results in simpler state models</a:t>
            </a:r>
          </a:p>
          <a:p>
            <a:pPr lvl="2">
              <a:buNone/>
              <a:defRPr/>
            </a:pPr>
            <a:endParaRPr lang="en-GB" sz="2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p:txBody>
          <a:bodyPr/>
          <a:lstStyle/>
          <a:p>
            <a:r>
              <a:rPr lang="en-US" dirty="0"/>
              <a:t>Class models capture:</a:t>
            </a:r>
          </a:p>
          <a:p>
            <a:pPr lvl="1"/>
            <a:r>
              <a:rPr lang="en-US" dirty="0"/>
              <a:t>abstractions of the things in and around the system. </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r>
              <a:rPr lang="en-US" dirty="0"/>
              <a:t>Good class models:</a:t>
            </a:r>
          </a:p>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a:t>
            </a:r>
          </a:p>
          <a:p>
            <a:pPr lvl="1"/>
            <a:r>
              <a:rPr lang="en-US" dirty="0"/>
              <a:t>Expose information, not hide (“encapsulate”) it</a:t>
            </a:r>
          </a:p>
          <a:p>
            <a:endParaRPr lang="en-US" dirty="0"/>
          </a:p>
        </p:txBody>
      </p:sp>
    </p:spTree>
    <p:extLst>
      <p:ext uri="{BB962C8B-B14F-4D97-AF65-F5344CB8AC3E}">
        <p14:creationId xmlns:p14="http://schemas.microsoft.com/office/powerpoint/2010/main" val="36389023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41"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sz="1200" dirty="0"/>
          </a:p>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endParaRPr lang="en-US" dirty="0"/>
          </a:p>
          <a:p>
            <a:pPr lvl="1"/>
            <a:endParaRPr lang="en-US" dirty="0"/>
          </a:p>
          <a:p>
            <a:pPr lvl="1"/>
            <a:endParaRPr lang="en-US" dirty="0"/>
          </a:p>
          <a:p>
            <a:pPr lvl="1"/>
            <a:endParaRPr lang="en-US" dirty="0"/>
          </a:p>
          <a:p>
            <a:pPr lvl="1"/>
            <a:endParaRPr lang="en-US" dirty="0"/>
          </a:p>
          <a:p>
            <a:endParaRPr lang="en-US" sz="1200" dirty="0"/>
          </a:p>
          <a:p>
            <a:r>
              <a:rPr lang="en-US" dirty="0"/>
              <a:t>A “link” is an instance of an association. </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a:latin typeface="Comic Sans MS"/>
                <a:cs typeface="Comic Sans MS"/>
              </a:rPr>
              <a:t>a “link”</a:t>
            </a: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dirty="0"/>
          </a:p>
          <a:p>
            <a:pPr marL="0" indent="0"/>
            <a:r>
              <a:rPr lang="en-US" dirty="0"/>
              <a:t>Each ‘end’ of the binary association has a:</a:t>
            </a:r>
          </a:p>
          <a:p>
            <a:pPr lvl="1"/>
            <a:r>
              <a:rPr lang="en-US" dirty="0"/>
              <a:t>name that captures the meaning of the association</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0..*</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Finding Associations</a:t>
            </a:r>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(One) Station is managed by one On-Duty Station Manager</a:t>
            </a:r>
          </a:p>
          <a:p>
            <a:pPr lvl="1" indent="-354013"/>
            <a:r>
              <a:rPr lang="en-US" dirty="0"/>
              <a:t>An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The 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Association Class</a:t>
            </a:r>
          </a:p>
        </p:txBody>
      </p:sp>
      <p:sp>
        <p:nvSpPr>
          <p:cNvPr id="36867" name="Content Placeholder 2"/>
          <p:cNvSpPr>
            <a:spLocks noGrp="1"/>
          </p:cNvSpPr>
          <p:nvPr>
            <p:ph idx="1"/>
          </p:nvPr>
        </p:nvSpPr>
        <p:spPr/>
        <p:txBody>
          <a:bodyPr/>
          <a:lstStyle/>
          <a:p>
            <a:pPr marL="0" indent="0"/>
            <a:r>
              <a:rPr lang="en-US" dirty="0"/>
              <a:t>An association class is a class like any other.</a:t>
            </a:r>
          </a:p>
          <a:p>
            <a:pPr marL="0" indent="0"/>
            <a:endParaRPr lang="en-US" dirty="0"/>
          </a:p>
          <a:p>
            <a:pPr marL="0" indent="0"/>
            <a:r>
              <a:rPr lang="en-US" i="1" dirty="0"/>
              <a:t>And</a:t>
            </a:r>
            <a:r>
              <a:rPr lang="en-US" dirty="0"/>
              <a:t>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105"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53"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a:t>Workshop</a:t>
            </a:r>
          </a:p>
        </p:txBody>
      </p:sp>
      <p:sp>
        <p:nvSpPr>
          <p:cNvPr id="77828" name="Content Placeholder 2"/>
          <p:cNvSpPr>
            <a:spLocks noGrp="1"/>
          </p:cNvSpPr>
          <p:nvPr>
            <p:ph idx="1"/>
          </p:nvPr>
        </p:nvSpPr>
        <p:spPr/>
        <p:txBody>
          <a:bodyPr/>
          <a:lstStyle/>
          <a:p>
            <a:pPr marL="0" indent="0"/>
            <a:r>
              <a:rPr lang="en-US"/>
              <a:t>Your job is to move fluid between storage tanks and cooking tanks.</a:t>
            </a:r>
          </a:p>
          <a:p>
            <a:pPr marL="0" indent="0"/>
            <a:endParaRPr lang="en-US"/>
          </a:p>
          <a:p>
            <a:pPr marL="0" indent="0"/>
            <a:r>
              <a:rPr lang="en-US"/>
              <a:t>What are the classes? </a:t>
            </a:r>
          </a:p>
          <a:p>
            <a:pPr marL="0" indent="0"/>
            <a:endParaRPr lang="en-US"/>
          </a:p>
          <a:p>
            <a:pPr marL="0" indent="0"/>
            <a:r>
              <a:rPr lang="en-US"/>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77"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9002"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a:latin typeface="Comic Sans MS"/>
              </a:rPr>
              <a:t>Hmm, all storage tanks have an outlet valve, and an upper or lower manifold.  </a:t>
            </a:r>
          </a:p>
          <a:p>
            <a:pPr defTabSz="820738">
              <a:lnSpc>
                <a:spcPct val="80000"/>
              </a:lnSpc>
            </a:pPr>
            <a:endParaRPr lang="en-US" dirty="0">
              <a:latin typeface="Comic Sans MS"/>
            </a:endParaRPr>
          </a:p>
          <a:p>
            <a:pPr defTabSz="820738">
              <a:lnSpc>
                <a:spcPct val="80000"/>
              </a:lnSpc>
            </a:pPr>
            <a:r>
              <a:rPr lang="en-US" dirty="0">
                <a:latin typeface="Comic Sans MS"/>
              </a:rPr>
              <a:t>And all cooking tanks have an inlet valve and two manifolds.  If we know which….</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Cooking Tank</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a:t>is isolated by</a:t>
            </a:r>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a:t>is input to</a:t>
            </a:r>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a:t>R7</a:t>
            </a:r>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a:t>R8</a:t>
            </a:r>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a:t>1..*</a:t>
            </a:r>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a:t>1..*</a:t>
            </a:r>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a:t>is connected to</a:t>
            </a:r>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a:t>is connected to</a:t>
            </a:r>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a:t>1</a:t>
            </a:r>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a:t>is isolated by</a:t>
            </a:r>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a:t>1</a:t>
            </a:r>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a:t>outputs from</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What’s Wrong With That?</a:t>
            </a:r>
          </a:p>
        </p:txBody>
      </p:sp>
      <p:sp>
        <p:nvSpPr>
          <p:cNvPr id="80899" name="Content Placeholder 2"/>
          <p:cNvSpPr>
            <a:spLocks noGrp="1"/>
          </p:cNvSpPr>
          <p:nvPr>
            <p:ph idx="1"/>
          </p:nvPr>
        </p:nvSpPr>
        <p:spPr/>
        <p:txBody>
          <a:bodyPr/>
          <a:lstStyle/>
          <a:p>
            <a:pPr lvl="1"/>
            <a:r>
              <a:rPr lang="en-US" dirty="0"/>
              <a:t>The classes (tanks, valve etc) have complex behavior</a:t>
            </a:r>
          </a:p>
          <a:p>
            <a:pPr lvl="1"/>
            <a:r>
              <a:rPr lang="en-US" dirty="0"/>
              <a:t>It’s not clear where the behavior belongs</a:t>
            </a:r>
          </a:p>
          <a:p>
            <a:pPr lvl="2"/>
            <a:r>
              <a:rPr lang="en-US" dirty="0"/>
              <a:t>Should the Storage Tank empty itself?</a:t>
            </a:r>
          </a:p>
          <a:p>
            <a:pPr lvl="2"/>
            <a:r>
              <a:rPr lang="en-US" dirty="0"/>
              <a:t>Or the Cooking Tank fill itself?</a:t>
            </a:r>
          </a:p>
          <a:p>
            <a:pPr lvl="1">
              <a:buNone/>
            </a:pPr>
            <a:endParaRPr lang="en-US" dirty="0"/>
          </a:p>
          <a:p>
            <a:pPr lvl="1"/>
            <a:endParaRPr lang="en-US" dirty="0"/>
          </a:p>
          <a:p>
            <a:pPr lvl="1"/>
            <a:endParaRPr lang="en-US" dirty="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Cooking Tank</a:t>
              </a:r>
              <a:endParaRPr kumimoji="0" lang="en-US" sz="12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a:t>is isolated by</a:t>
              </a:r>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a:t>is input to</a:t>
              </a:r>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a:t>1</a:t>
              </a:r>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a:t>1</a:t>
              </a:r>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a:t>R7</a:t>
              </a:r>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a:t>R8</a:t>
              </a:r>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a:t>1..*</a:t>
              </a:r>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a:t>1..*</a:t>
              </a:r>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a:t>is connected to</a:t>
              </a:r>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a:t>is connected to</a:t>
              </a:r>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a:t>1</a:t>
              </a:r>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a:t>is isolated by</a:t>
              </a:r>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a:t>1</a:t>
              </a:r>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a:t>outputs from</a:t>
              </a:r>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59069</TotalTime>
  <Pages>3</Pages>
  <Words>10691</Words>
  <Application>Microsoft Office PowerPoint</Application>
  <PresentationFormat>On-screen Show (4:3)</PresentationFormat>
  <Paragraphs>2934</Paragraphs>
  <Slides>225</Slides>
  <Notes>64</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225</vt:i4>
      </vt:variant>
    </vt:vector>
  </HeadingPairs>
  <TitlesOfParts>
    <vt:vector size="248" baseType="lpstr">
      <vt:lpstr>Arial</vt:lpstr>
      <vt:lpstr>Arial Unicode MS</vt:lpstr>
      <vt:lpstr>Book Antiqua</vt:lpstr>
      <vt:lpstr>Cambria</vt:lpstr>
      <vt:lpstr>Comic Sans MS</vt:lpstr>
      <vt:lpstr>Courier</vt:lpstr>
      <vt:lpstr>Courier New</vt:lpstr>
      <vt:lpstr>Ericsson Capital TT</vt:lpstr>
      <vt:lpstr>Eurostile-Demi</vt:lpstr>
      <vt:lpstr>Georgia</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314</cp:revision>
  <cp:lastPrinted>2014-08-31T15:12:27Z</cp:lastPrinted>
  <dcterms:created xsi:type="dcterms:W3CDTF">2014-05-05T05:30:08Z</dcterms:created>
  <dcterms:modified xsi:type="dcterms:W3CDTF">2020-10-16T22:11:49Z</dcterms:modified>
</cp:coreProperties>
</file>